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4" r:id="rId6"/>
    <p:sldId id="262" r:id="rId7"/>
    <p:sldId id="277" r:id="rId8"/>
    <p:sldId id="278" r:id="rId9"/>
    <p:sldId id="265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89130"/>
  </p:normalViewPr>
  <p:slideViewPr>
    <p:cSldViewPr snapToGrid="0" snapToObjects="1">
      <p:cViewPr varScale="1">
        <p:scale>
          <a:sx n="98" d="100"/>
          <a:sy n="98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74724-5921-9D4F-A609-050EE38FA281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4E988-A679-084B-B7C9-6C2EF8C12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/>
              <a:t>Représenter</a:t>
            </a:r>
            <a:r>
              <a:rPr lang="en-GB" sz="1200" dirty="0"/>
              <a:t> les concepts present dans des </a:t>
            </a:r>
            <a:r>
              <a:rPr lang="en-GB" sz="1200" dirty="0" err="1"/>
              <a:t>données</a:t>
            </a:r>
            <a:endParaRPr lang="en-GB" sz="1200" dirty="0"/>
          </a:p>
          <a:p>
            <a:r>
              <a:rPr lang="en-GB" sz="1200" dirty="0" err="1"/>
              <a:t>Chercher</a:t>
            </a:r>
            <a:r>
              <a:rPr lang="en-GB" sz="1200" dirty="0"/>
              <a:t> les associations </a:t>
            </a:r>
            <a:r>
              <a:rPr lang="en-GB" sz="1200" dirty="0" err="1"/>
              <a:t>qu’il</a:t>
            </a:r>
            <a:r>
              <a:rPr lang="en-GB" sz="1200" dirty="0"/>
              <a:t> </a:t>
            </a:r>
            <a:r>
              <a:rPr lang="en-GB" sz="1200" dirty="0" err="1"/>
              <a:t>existe</a:t>
            </a:r>
            <a:r>
              <a:rPr lang="en-GB" sz="1200" dirty="0"/>
              <a:t> entre </a:t>
            </a:r>
            <a:r>
              <a:rPr lang="en-GB" sz="1200" dirty="0" err="1"/>
              <a:t>ces</a:t>
            </a:r>
            <a:r>
              <a:rPr lang="en-GB" sz="1200" dirty="0"/>
              <a:t> concepts grace aux classes </a:t>
            </a:r>
            <a:r>
              <a:rPr lang="en-GB" sz="1200" dirty="0" err="1"/>
              <a:t>d’association</a:t>
            </a:r>
            <a:endParaRPr lang="en-GB" sz="1200" dirty="0"/>
          </a:p>
          <a:p>
            <a:r>
              <a:rPr lang="en-GB" sz="1200" dirty="0" err="1"/>
              <a:t>Associez</a:t>
            </a:r>
            <a:r>
              <a:rPr lang="en-GB" sz="1200" dirty="0"/>
              <a:t> </a:t>
            </a:r>
            <a:r>
              <a:rPr lang="en-GB" sz="1200" dirty="0" err="1"/>
              <a:t>vos</a:t>
            </a:r>
            <a:r>
              <a:rPr lang="en-GB" sz="1200" dirty="0"/>
              <a:t> classes pour </a:t>
            </a:r>
            <a:r>
              <a:rPr lang="en-GB" sz="1200" dirty="0" err="1"/>
              <a:t>garder</a:t>
            </a:r>
            <a:r>
              <a:rPr lang="en-GB" sz="1200" dirty="0"/>
              <a:t> du liens dans </a:t>
            </a:r>
            <a:r>
              <a:rPr lang="en-GB" sz="1200" dirty="0" err="1"/>
              <a:t>vos</a:t>
            </a:r>
            <a:r>
              <a:rPr lang="en-GB" sz="1200" dirty="0"/>
              <a:t> </a:t>
            </a:r>
            <a:r>
              <a:rPr lang="en-GB" sz="1200" dirty="0" err="1"/>
              <a:t>données</a:t>
            </a:r>
            <a:r>
              <a:rPr lang="en-GB" sz="1200" dirty="0"/>
              <a:t> </a:t>
            </a:r>
          </a:p>
          <a:p>
            <a:endParaRPr lang="en-GB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4E988-A679-084B-B7C9-6C2EF8C12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Identifier les </a:t>
            </a:r>
            <a:r>
              <a:rPr lang="en-GB" sz="1200" dirty="0" err="1"/>
              <a:t>clés</a:t>
            </a:r>
            <a:r>
              <a:rPr lang="en-GB" sz="1200" dirty="0"/>
              <a:t> </a:t>
            </a:r>
            <a:r>
              <a:rPr lang="en-GB" sz="1200" dirty="0" err="1"/>
              <a:t>primaires</a:t>
            </a:r>
            <a:r>
              <a:rPr lang="en-GB" sz="1200" dirty="0"/>
              <a:t> et les </a:t>
            </a:r>
            <a:r>
              <a:rPr lang="en-GB" sz="1200" dirty="0" err="1"/>
              <a:t>attributs</a:t>
            </a:r>
            <a:r>
              <a:rPr lang="en-GB" sz="1200" dirty="0"/>
              <a:t> qui constituent le </a:t>
            </a:r>
            <a:r>
              <a:rPr lang="en-GB" sz="1200" dirty="0" err="1"/>
              <a:t>clés</a:t>
            </a:r>
            <a:r>
              <a:rPr lang="en-GB" sz="1200" dirty="0"/>
              <a:t> </a:t>
            </a:r>
            <a:r>
              <a:rPr lang="en-GB" sz="1200" dirty="0" err="1"/>
              <a:t>étrangère</a:t>
            </a:r>
            <a:endParaRPr lang="en-GB" sz="1200" dirty="0"/>
          </a:p>
          <a:p>
            <a:r>
              <a:rPr lang="en-GB" sz="1200" dirty="0" err="1"/>
              <a:t>Créer</a:t>
            </a:r>
            <a:r>
              <a:rPr lang="en-GB" sz="1200" dirty="0"/>
              <a:t> du lien entre les tables avec le </a:t>
            </a:r>
            <a:r>
              <a:rPr lang="en-GB" sz="1200" dirty="0" err="1"/>
              <a:t>clés</a:t>
            </a:r>
            <a:r>
              <a:rPr lang="en-GB" sz="1200" dirty="0"/>
              <a:t> </a:t>
            </a:r>
            <a:r>
              <a:rPr lang="en-GB" sz="1200" dirty="0" err="1"/>
              <a:t>étrangères</a:t>
            </a: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Revue et validation de la modification du </a:t>
            </a:r>
            <a:r>
              <a:rPr lang="en-GB" sz="1200" dirty="0" err="1"/>
              <a:t>modèle</a:t>
            </a:r>
            <a:r>
              <a:rPr lang="en-GB" sz="1200" dirty="0"/>
              <a:t> physique de </a:t>
            </a:r>
            <a:r>
              <a:rPr lang="en-GB" sz="1200" dirty="0" err="1"/>
              <a:t>données</a:t>
            </a:r>
            <a:r>
              <a:rPr lang="en-GB" sz="1200" dirty="0"/>
              <a:t> </a:t>
            </a:r>
            <a:r>
              <a:rPr lang="en-GB" sz="1200" dirty="0" err="1"/>
              <a:t>normalisé</a:t>
            </a:r>
            <a:endParaRPr lang="en-GB" sz="1200" dirty="0"/>
          </a:p>
          <a:p>
            <a:endParaRPr lang="en-GB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4E988-A679-084B-B7C9-6C2EF8C12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2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57D-F512-5344-9F39-2B3D08F62CEF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DFD4-5056-9E48-B32E-999C25933685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CF6F-5F74-CD42-9AF6-7AC677820370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9EDC-6C67-6F45-B757-823C467EC356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692D-1FDC-9F46-8684-63F558552230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1E8A-3CE6-F54F-8446-60DC96F87F8F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AD49-DECB-F64C-804E-674E71EF32A6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EAE5-0B4C-A349-A538-371E70EB1104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039A-3E6D-8447-BD07-B68FC2095621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5184-43B6-6049-9BB1-66DE17D9ACA0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19F8-AC9E-5148-ACC1-F669DDE9A564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72CA6-72D5-A445-A7B1-81BEBEC5BA8B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2B3D6-E5AC-BD45-9FFE-BA1902B4B09A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CEE7-6138-5D43-92A2-5675610A4147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CD7F-9757-0D44-A97C-DF02F0CBC583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3C34-842E-D546-B8E6-45C8BA386160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3B6A3-8A70-A040-BE6F-306DDCA26330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320B55-220C-4B41-A81A-8D732DFE4DD1}" type="datetime1">
              <a:rPr lang="en-GB" smtClean="0"/>
              <a:t>28/04/2023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Script informatique sur un écran">
            <a:extLst>
              <a:ext uri="{FF2B5EF4-FFF2-40B4-BE49-F238E27FC236}">
                <a16:creationId xmlns:a16="http://schemas.microsoft.com/office/drawing/2014/main" id="{840276CE-5D8F-7493-7669-8FB3D760A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585" b="101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C1D5D-1DA7-5F85-DC47-2A057180C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GB" sz="4400" b="1" err="1"/>
              <a:t>Créez</a:t>
            </a:r>
            <a:r>
              <a:rPr lang="en-GB" sz="4400" b="1"/>
              <a:t> et </a:t>
            </a:r>
            <a:r>
              <a:rPr lang="en-GB" sz="4400" b="1" err="1"/>
              <a:t>utilisez</a:t>
            </a:r>
            <a:r>
              <a:rPr lang="en-GB" sz="4400" b="1"/>
              <a:t> </a:t>
            </a:r>
            <a:r>
              <a:rPr lang="en-GB" sz="4400" b="1" err="1"/>
              <a:t>une</a:t>
            </a:r>
            <a:r>
              <a:rPr lang="en-GB" sz="4400" b="1"/>
              <a:t> base de </a:t>
            </a:r>
            <a:r>
              <a:rPr lang="en-GB" sz="4400" b="1" err="1"/>
              <a:t>données</a:t>
            </a:r>
            <a:r>
              <a:rPr lang="en-GB" sz="4400" b="1"/>
              <a:t> </a:t>
            </a:r>
            <a:r>
              <a:rPr lang="en-GB" sz="4400" b="1" err="1"/>
              <a:t>immobilière</a:t>
            </a:r>
            <a:r>
              <a:rPr lang="en-GB" sz="4400" b="1"/>
              <a:t> avec SQL</a:t>
            </a:r>
            <a:br>
              <a:rPr lang="en-GB" sz="4400" b="1"/>
            </a:b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1A70-A58B-2638-BC38-6D01E62F6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Chikaodili Deng</a:t>
            </a:r>
          </a:p>
        </p:txBody>
      </p:sp>
    </p:spTree>
    <p:extLst>
      <p:ext uri="{BB962C8B-B14F-4D97-AF65-F5344CB8AC3E}">
        <p14:creationId xmlns:p14="http://schemas.microsoft.com/office/powerpoint/2010/main" val="855616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9510" y="2367092"/>
            <a:ext cx="3890822" cy="3454159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GB" sz="1800" dirty="0"/>
              <a:t>Proportion des ventes </a:t>
            </a:r>
            <a:r>
              <a:rPr lang="en-GB" sz="1800" dirty="0" err="1"/>
              <a:t>d’appartements</a:t>
            </a:r>
            <a:r>
              <a:rPr lang="en-GB" sz="1800" dirty="0"/>
              <a:t> par le </a:t>
            </a:r>
            <a:r>
              <a:rPr lang="en-GB" sz="1800" dirty="0" err="1"/>
              <a:t>nombre</a:t>
            </a:r>
            <a:r>
              <a:rPr lang="en-GB" sz="1800" dirty="0"/>
              <a:t> de </a:t>
            </a:r>
            <a:r>
              <a:rPr lang="en-GB" sz="1800" dirty="0" err="1"/>
              <a:t>pièces</a:t>
            </a:r>
            <a:r>
              <a:rPr lang="en-GB" sz="1800" dirty="0"/>
              <a:t>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DC11EC-44F6-1EC3-AA0F-218D45B4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3" y="1485900"/>
            <a:ext cx="6998208" cy="46454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A8AB7-7C11-30D2-E39E-74A7A5AC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6F73F-8F67-2CCD-B207-E32C2BF8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2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2367092"/>
            <a:ext cx="3872248" cy="3402643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3. </a:t>
            </a:r>
            <a:r>
              <a:rPr lang="en-GB" sz="1800" dirty="0" err="1"/>
              <a:t>Liste</a:t>
            </a:r>
            <a:r>
              <a:rPr lang="en-GB" sz="1800" dirty="0"/>
              <a:t> des 10 </a:t>
            </a:r>
            <a:r>
              <a:rPr lang="en-GB" sz="1800" dirty="0" err="1"/>
              <a:t>départements</a:t>
            </a:r>
            <a:r>
              <a:rPr lang="en-GB" sz="1800" dirty="0"/>
              <a:t> </a:t>
            </a:r>
            <a:r>
              <a:rPr lang="en-GB" sz="1800" dirty="0" err="1"/>
              <a:t>où</a:t>
            </a:r>
            <a:r>
              <a:rPr lang="en-GB" sz="1800" dirty="0"/>
              <a:t> le prix du </a:t>
            </a:r>
            <a:r>
              <a:rPr lang="en-GB" sz="1800" dirty="0" err="1"/>
              <a:t>mètre</a:t>
            </a:r>
            <a:r>
              <a:rPr lang="en-GB" sz="1800" dirty="0"/>
              <a:t> </a:t>
            </a:r>
            <a:r>
              <a:rPr lang="en-GB" sz="1800" dirty="0" err="1"/>
              <a:t>carré</a:t>
            </a:r>
            <a:r>
              <a:rPr lang="en-GB" sz="1800" dirty="0"/>
              <a:t> </a:t>
            </a:r>
            <a:r>
              <a:rPr lang="en-GB" sz="1800" dirty="0" err="1"/>
              <a:t>est</a:t>
            </a:r>
            <a:r>
              <a:rPr lang="en-GB" sz="1800" dirty="0"/>
              <a:t> le plus </a:t>
            </a:r>
            <a:r>
              <a:rPr lang="en-GB" sz="1800" dirty="0" err="1"/>
              <a:t>élevé</a:t>
            </a:r>
            <a:r>
              <a:rPr lang="en-GB" sz="1800" dirty="0"/>
              <a:t>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9F0E48-2967-7374-FF5E-5487BBDB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44" y="1447800"/>
            <a:ext cx="6925056" cy="4800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CFF14-67E7-7D90-3CFC-2209EBDF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3B9F-32BF-5561-13C4-52499C95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2367093"/>
            <a:ext cx="3898004" cy="3531432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4. Prix </a:t>
            </a:r>
            <a:r>
              <a:rPr lang="en-GB" sz="1800" dirty="0" err="1"/>
              <a:t>moyen</a:t>
            </a:r>
            <a:r>
              <a:rPr lang="en-GB" sz="1800" dirty="0"/>
              <a:t> du </a:t>
            </a:r>
            <a:r>
              <a:rPr lang="en-GB" sz="1800" dirty="0" err="1"/>
              <a:t>mètre</a:t>
            </a:r>
            <a:r>
              <a:rPr lang="en-GB" sz="1800" dirty="0"/>
              <a:t> </a:t>
            </a:r>
            <a:r>
              <a:rPr lang="en-GB" sz="1800" dirty="0" err="1"/>
              <a:t>carré</a:t>
            </a:r>
            <a:r>
              <a:rPr lang="en-GB" sz="1800" dirty="0"/>
              <a:t> </a:t>
            </a:r>
            <a:r>
              <a:rPr lang="en-GB" sz="1800" dirty="0" err="1"/>
              <a:t>d’une</a:t>
            </a:r>
            <a:r>
              <a:rPr lang="en-GB" sz="1800" dirty="0"/>
              <a:t> </a:t>
            </a:r>
            <a:r>
              <a:rPr lang="en-GB" sz="1800" dirty="0" err="1"/>
              <a:t>maison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Île-de-France.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B38702-8D33-D3E1-A44A-26545DDA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2" y="1432560"/>
            <a:ext cx="6928117" cy="4784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1DEC9-5690-8871-73B3-BC7450E0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2DD1F-7E4A-BC85-2FC4-386C000B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3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156" y="2367092"/>
            <a:ext cx="4005329" cy="3286733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5. </a:t>
            </a:r>
            <a:r>
              <a:rPr lang="en-GB" sz="1800" dirty="0" err="1"/>
              <a:t>Liste</a:t>
            </a:r>
            <a:r>
              <a:rPr lang="en-GB" sz="1800" dirty="0"/>
              <a:t> des 10 appartements les plus </a:t>
            </a:r>
            <a:r>
              <a:rPr lang="en-GB" sz="1800" dirty="0" err="1"/>
              <a:t>chers</a:t>
            </a:r>
            <a:r>
              <a:rPr lang="en-GB" sz="1800" dirty="0"/>
              <a:t> avec le </a:t>
            </a:r>
            <a:r>
              <a:rPr lang="en-GB" sz="1800" dirty="0" err="1"/>
              <a:t>département</a:t>
            </a:r>
            <a:r>
              <a:rPr lang="en-GB" sz="1800" dirty="0"/>
              <a:t> et le </a:t>
            </a:r>
            <a:r>
              <a:rPr lang="en-GB" sz="1800" dirty="0" err="1"/>
              <a:t>nombre</a:t>
            </a:r>
            <a:r>
              <a:rPr lang="en-GB" sz="1800" dirty="0"/>
              <a:t> de </a:t>
            </a:r>
            <a:r>
              <a:rPr lang="en-GB" sz="1800" dirty="0" err="1"/>
              <a:t>mètres</a:t>
            </a:r>
            <a:r>
              <a:rPr lang="en-GB" sz="1800" dirty="0"/>
              <a:t> </a:t>
            </a:r>
            <a:r>
              <a:rPr lang="en-GB" sz="1800" dirty="0" err="1"/>
              <a:t>carrés</a:t>
            </a:r>
            <a:r>
              <a:rPr lang="en-GB" sz="1800" dirty="0"/>
              <a:t>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42DF60-7B39-18D4-5B05-736DE68C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2" y="1447800"/>
            <a:ext cx="6928117" cy="4769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B226-A445-F1EA-826A-87B4DAE6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12D6-F1A6-95A3-0DE0-34708D69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12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2367093"/>
            <a:ext cx="3833609" cy="3621584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6. </a:t>
            </a:r>
            <a:r>
              <a:rPr lang="en-GB" sz="1800" dirty="0" err="1"/>
              <a:t>Taux</a:t>
            </a:r>
            <a:r>
              <a:rPr lang="en-GB" sz="1800" dirty="0"/>
              <a:t> </a:t>
            </a:r>
            <a:r>
              <a:rPr lang="en-GB" sz="1800" dirty="0" err="1"/>
              <a:t>d’évolution</a:t>
            </a:r>
            <a:r>
              <a:rPr lang="en-GB" sz="1800" dirty="0"/>
              <a:t> du </a:t>
            </a:r>
            <a:r>
              <a:rPr lang="en-GB" sz="1800" dirty="0" err="1"/>
              <a:t>nombre</a:t>
            </a:r>
            <a:r>
              <a:rPr lang="en-GB" sz="1800" dirty="0"/>
              <a:t> de ventes entre le premier et le second </a:t>
            </a:r>
            <a:r>
              <a:rPr lang="en-GB" sz="1800" dirty="0" err="1"/>
              <a:t>trimestre</a:t>
            </a:r>
            <a:r>
              <a:rPr lang="en-GB" sz="1800" dirty="0"/>
              <a:t> de 2020.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555A9F-F06F-540B-7140-96A42651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2" y="1447800"/>
            <a:ext cx="6928117" cy="4769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C9C32-3E5D-4ED3-AC0A-24E2F82F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7A9BB-AE29-FBC0-CDF2-DC01FDE2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8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2367093"/>
            <a:ext cx="3846488" cy="3647342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7. </a:t>
            </a:r>
            <a:r>
              <a:rPr lang="en-GB" sz="1800" dirty="0" err="1"/>
              <a:t>Liste</a:t>
            </a:r>
            <a:r>
              <a:rPr lang="en-GB" sz="1800" dirty="0"/>
              <a:t> des communes </a:t>
            </a:r>
            <a:r>
              <a:rPr lang="en-GB" sz="1800" dirty="0" err="1"/>
              <a:t>où</a:t>
            </a:r>
            <a:r>
              <a:rPr lang="en-GB" sz="1800" dirty="0"/>
              <a:t> le </a:t>
            </a:r>
            <a:r>
              <a:rPr lang="en-GB" sz="1800" dirty="0" err="1"/>
              <a:t>nombre</a:t>
            </a:r>
            <a:r>
              <a:rPr lang="en-GB" sz="1800" dirty="0"/>
              <a:t> de ventes a </a:t>
            </a:r>
            <a:r>
              <a:rPr lang="en-GB" sz="1800" dirty="0" err="1"/>
              <a:t>augmenté</a:t>
            </a:r>
            <a:r>
              <a:rPr lang="en-GB" sz="1800" dirty="0"/>
              <a:t> </a:t>
            </a:r>
            <a:r>
              <a:rPr lang="en-GB" sz="1800" dirty="0" err="1"/>
              <a:t>d'au</a:t>
            </a:r>
            <a:r>
              <a:rPr lang="en-GB" sz="1800" dirty="0"/>
              <a:t> </a:t>
            </a:r>
            <a:r>
              <a:rPr lang="en-GB" sz="1800" dirty="0" err="1"/>
              <a:t>moins</a:t>
            </a:r>
            <a:r>
              <a:rPr lang="en-GB" sz="1800" dirty="0"/>
              <a:t> 20% entre le premier et le second </a:t>
            </a:r>
            <a:r>
              <a:rPr lang="en-GB" sz="1800" dirty="0" err="1"/>
              <a:t>trimestre</a:t>
            </a:r>
            <a:r>
              <a:rPr lang="en-GB" sz="1800" dirty="0"/>
              <a:t> de 2020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28D8E9-411A-3F53-C298-B224EDED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2" y="1432560"/>
            <a:ext cx="6928117" cy="4784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3C4E9-C32A-A97F-7295-1F2A0808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4F8E7-4106-197D-A037-533AE290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6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2367092"/>
            <a:ext cx="3846488" cy="3518553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8. </a:t>
            </a:r>
            <a:r>
              <a:rPr lang="en-GB" sz="1800" dirty="0" err="1"/>
              <a:t>Différence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pourcentage</a:t>
            </a:r>
            <a:r>
              <a:rPr lang="en-GB" sz="1800" dirty="0"/>
              <a:t> du prix au </a:t>
            </a:r>
            <a:r>
              <a:rPr lang="en-GB" sz="1800" dirty="0" err="1"/>
              <a:t>mètre</a:t>
            </a:r>
            <a:r>
              <a:rPr lang="en-GB" sz="1800" dirty="0"/>
              <a:t> </a:t>
            </a:r>
            <a:r>
              <a:rPr lang="en-GB" sz="1800" dirty="0" err="1"/>
              <a:t>carré</a:t>
            </a:r>
            <a:r>
              <a:rPr lang="en-GB" sz="1800" dirty="0"/>
              <a:t> entre un appartement de 2 </a:t>
            </a:r>
            <a:r>
              <a:rPr lang="en-GB" sz="1800" dirty="0" err="1"/>
              <a:t>pièces</a:t>
            </a:r>
            <a:r>
              <a:rPr lang="en-GB" sz="1800" dirty="0"/>
              <a:t> et un appartement de 3 </a:t>
            </a:r>
            <a:r>
              <a:rPr lang="en-GB" sz="1800" dirty="0" err="1"/>
              <a:t>pièces</a:t>
            </a:r>
            <a:r>
              <a:rPr lang="en-GB" sz="1800" dirty="0"/>
              <a:t>.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400" dirty="0" err="1"/>
              <a:t>extraire</a:t>
            </a:r>
            <a:r>
              <a:rPr lang="en-GB" sz="2400" dirty="0"/>
              <a:t> les </a:t>
            </a:r>
            <a:r>
              <a:rPr lang="en-GB" sz="2400" dirty="0" err="1"/>
              <a:t>données</a:t>
            </a:r>
            <a:r>
              <a:rPr lang="en-GB" sz="2400" dirty="0"/>
              <a:t> </a:t>
            </a:r>
            <a:r>
              <a:rPr lang="en-GB" sz="2400" dirty="0" err="1"/>
              <a:t>demandéEs</a:t>
            </a:r>
            <a:r>
              <a:rPr lang="en-GB" sz="2400" dirty="0"/>
              <a:t> via des </a:t>
            </a:r>
            <a:r>
              <a:rPr lang="en-GB" sz="2400" dirty="0" err="1"/>
              <a:t>requêtes</a:t>
            </a:r>
            <a:r>
              <a:rPr lang="en-GB" sz="2400" dirty="0"/>
              <a:t> SQL sur les </a:t>
            </a:r>
            <a:r>
              <a:rPr lang="en-GB" sz="2400" dirty="0" err="1"/>
              <a:t>données</a:t>
            </a:r>
            <a:endParaRPr lang="en-US" sz="25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8E5D37-6083-EDAC-74A4-4F423A04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2" y="1432560"/>
            <a:ext cx="6928117" cy="4784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D9BF3-909E-2C6F-93EF-C4844672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18D8B-FAD6-25F4-8251-76CCB2B5F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B07DD8-9C79-C9A0-2DBA-ECDB659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402811"/>
            <a:ext cx="6299887" cy="39374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70" y="2367093"/>
            <a:ext cx="4276260" cy="3389764"/>
          </a:xfrm>
        </p:spPr>
        <p:txBody>
          <a:bodyPr>
            <a:normAutofit/>
          </a:bodyPr>
          <a:lstStyle/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9. Les </a:t>
            </a:r>
            <a:r>
              <a:rPr lang="en-GB" sz="1800" dirty="0" err="1"/>
              <a:t>moyennes</a:t>
            </a:r>
            <a:r>
              <a:rPr lang="en-GB" sz="1800" dirty="0"/>
              <a:t> de </a:t>
            </a:r>
            <a:r>
              <a:rPr lang="en-GB" sz="1800" dirty="0" err="1"/>
              <a:t>valeurs</a:t>
            </a:r>
            <a:r>
              <a:rPr lang="en-GB" sz="1800" dirty="0"/>
              <a:t> </a:t>
            </a:r>
            <a:r>
              <a:rPr lang="en-GB" sz="1800" dirty="0" err="1"/>
              <a:t>foncières</a:t>
            </a:r>
            <a:r>
              <a:rPr lang="en-GB" sz="1800" dirty="0"/>
              <a:t> pour le top 3 des communes des </a:t>
            </a:r>
            <a:r>
              <a:rPr lang="en-GB" sz="1800" dirty="0" err="1"/>
              <a:t>départements</a:t>
            </a:r>
            <a:r>
              <a:rPr lang="en-GB" sz="1800" dirty="0"/>
              <a:t> 6, 13, 33, 59 et 69.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2500" err="1"/>
              <a:t>extraire</a:t>
            </a:r>
            <a:r>
              <a:rPr lang="en-GB" sz="2500"/>
              <a:t> les </a:t>
            </a:r>
            <a:r>
              <a:rPr lang="en-GB" sz="2500" err="1"/>
              <a:t>données</a:t>
            </a:r>
            <a:r>
              <a:rPr lang="en-GB" sz="2500"/>
              <a:t> </a:t>
            </a:r>
            <a:r>
              <a:rPr lang="en-GB" sz="2500" err="1"/>
              <a:t>demandéEs</a:t>
            </a:r>
            <a:r>
              <a:rPr lang="en-GB" sz="2500"/>
              <a:t> via des </a:t>
            </a:r>
            <a:r>
              <a:rPr lang="en-GB" sz="2500" err="1"/>
              <a:t>requêtes</a:t>
            </a:r>
            <a:r>
              <a:rPr lang="en-GB" sz="2500"/>
              <a:t> SQL sur les </a:t>
            </a:r>
            <a:r>
              <a:rPr lang="en-GB" sz="2500" err="1"/>
              <a:t>données</a:t>
            </a:r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239C8-C7AC-B5E4-F0DC-322DFD3D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069EB-DDA3-E1E3-002C-68BD392D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ourriture sur une table">
            <a:extLst>
              <a:ext uri="{FF2B5EF4-FFF2-40B4-BE49-F238E27FC236}">
                <a16:creationId xmlns:a16="http://schemas.microsoft.com/office/drawing/2014/main" id="{6A60CF13-61A7-5B74-CF34-7851E112B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8431" b="72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B582C-0F66-63B4-54D0-879A3FF3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dirty="0"/>
              <a:t>Merci!!!</a:t>
            </a:r>
            <a:br>
              <a:rPr lang="en-US" sz="5400" dirty="0"/>
            </a:br>
            <a:r>
              <a:rPr lang="en-US" sz="5400" dirty="0"/>
              <a:t>THANK YOU!!!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87C9B-BD73-3911-02A3-6E88915852A2}"/>
              </a:ext>
            </a:extLst>
          </p:cNvPr>
          <p:cNvSpPr txBox="1"/>
          <p:nvPr/>
        </p:nvSpPr>
        <p:spPr>
          <a:xfrm>
            <a:off x="4284133" y="7078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0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42A18-E1BC-9AE5-77C8-D0077921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Les </a:t>
            </a:r>
            <a:r>
              <a:rPr lang="en-US" sz="3200" dirty="0" err="1"/>
              <a:t>ObjectiFs</a:t>
            </a:r>
            <a:r>
              <a:rPr lang="en-US" sz="3200" dirty="0"/>
              <a:t> de la </a:t>
            </a:r>
            <a:r>
              <a:rPr lang="en-US" sz="3200" dirty="0" err="1"/>
              <a:t>présentation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366B-72E3-9229-C9D3-D5A05036A7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MISSION 1</a:t>
            </a:r>
          </a:p>
          <a:p>
            <a:r>
              <a:rPr lang="en-GB" dirty="0" err="1"/>
              <a:t>prépareR</a:t>
            </a:r>
            <a:r>
              <a:rPr lang="en-GB" dirty="0"/>
              <a:t> le </a:t>
            </a:r>
            <a:r>
              <a:rPr lang="en-GB" dirty="0" err="1"/>
              <a:t>dictionnaire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 </a:t>
            </a:r>
          </a:p>
          <a:p>
            <a:r>
              <a:rPr lang="en-GB" dirty="0"/>
              <a:t>proposer un </a:t>
            </a:r>
            <a:r>
              <a:rPr lang="en-GB" dirty="0" err="1"/>
              <a:t>modèle</a:t>
            </a:r>
            <a:r>
              <a:rPr lang="en-GB" dirty="0"/>
              <a:t> </a:t>
            </a:r>
            <a:r>
              <a:rPr lang="en-GB" dirty="0" err="1"/>
              <a:t>conceptuel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endParaRPr lang="en-GB" dirty="0"/>
          </a:p>
          <a:p>
            <a:r>
              <a:rPr lang="en-GB" dirty="0" err="1"/>
              <a:t>Présenter</a:t>
            </a:r>
            <a:r>
              <a:rPr lang="en-GB" dirty="0"/>
              <a:t> le </a:t>
            </a:r>
            <a:r>
              <a:rPr lang="en-GB" dirty="0" err="1"/>
              <a:t>schéma</a:t>
            </a:r>
            <a:r>
              <a:rPr lang="en-GB" dirty="0"/>
              <a:t> </a:t>
            </a:r>
            <a:r>
              <a:rPr lang="en-GB" dirty="0" err="1"/>
              <a:t>relationnel</a:t>
            </a:r>
            <a:r>
              <a:rPr lang="en-GB" dirty="0"/>
              <a:t> </a:t>
            </a:r>
            <a:r>
              <a:rPr lang="en-GB" dirty="0" err="1"/>
              <a:t>normalisé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3NF </a:t>
            </a:r>
          </a:p>
          <a:p>
            <a:pPr marL="0" indent="0">
              <a:buNone/>
            </a:pPr>
            <a:r>
              <a:rPr lang="en-US" dirty="0"/>
              <a:t>MISSION 2</a:t>
            </a:r>
          </a:p>
          <a:p>
            <a:r>
              <a:rPr lang="en-GB" dirty="0" err="1"/>
              <a:t>implémenter</a:t>
            </a:r>
            <a:r>
              <a:rPr lang="en-GB" dirty="0"/>
              <a:t> la base de </a:t>
            </a:r>
            <a:r>
              <a:rPr lang="en-GB" dirty="0" err="1"/>
              <a:t>données</a:t>
            </a:r>
            <a:endParaRPr lang="en-US" dirty="0"/>
          </a:p>
          <a:p>
            <a:r>
              <a:rPr lang="en-GB" dirty="0"/>
              <a:t>faire les </a:t>
            </a:r>
            <a:r>
              <a:rPr lang="en-GB" dirty="0" err="1"/>
              <a:t>requêtes</a:t>
            </a:r>
            <a:r>
              <a:rPr lang="en-GB" dirty="0"/>
              <a:t> pour </a:t>
            </a:r>
            <a:r>
              <a:rPr lang="en-GB" dirty="0" err="1"/>
              <a:t>extraire</a:t>
            </a:r>
            <a:r>
              <a:rPr lang="en-GB" dirty="0"/>
              <a:t> les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dont</a:t>
            </a:r>
            <a:r>
              <a:rPr lang="en-GB" dirty="0"/>
              <a:t> on a </a:t>
            </a:r>
            <a:r>
              <a:rPr lang="en-GB" dirty="0" err="1"/>
              <a:t>besoin</a:t>
            </a:r>
            <a:r>
              <a:rPr lang="en-GB" dirty="0"/>
              <a:t>. 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3331A-D8E4-1D9C-3261-C96470D9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ABC4-C49E-910C-93A9-47612E69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9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8017A7D-CB8B-1BE8-2641-54C50A08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83" y="1317183"/>
            <a:ext cx="6894247" cy="4899986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7" name="Picture 63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5CA0-B9D8-B03C-55EA-91418B2DF0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520" y="2855525"/>
            <a:ext cx="4118449" cy="2950915"/>
          </a:xfrm>
        </p:spPr>
        <p:txBody>
          <a:bodyPr>
            <a:normAutofit/>
          </a:bodyPr>
          <a:lstStyle/>
          <a:p>
            <a:r>
              <a:rPr lang="en-GB" sz="1800" dirty="0" err="1"/>
              <a:t>décrire</a:t>
            </a:r>
            <a:r>
              <a:rPr lang="en-GB" sz="1800" dirty="0"/>
              <a:t> les </a:t>
            </a:r>
            <a:r>
              <a:rPr lang="en-GB" sz="1800" dirty="0" err="1"/>
              <a:t>données</a:t>
            </a:r>
            <a:r>
              <a:rPr lang="en-GB" sz="1800" dirty="0"/>
              <a:t> </a:t>
            </a:r>
            <a:r>
              <a:rPr lang="en-GB" sz="1800" dirty="0" err="1"/>
              <a:t>importantes</a:t>
            </a:r>
            <a:r>
              <a:rPr lang="en-GB" sz="1800" dirty="0"/>
              <a:t> </a:t>
            </a:r>
            <a:r>
              <a:rPr lang="en-GB" sz="1800" dirty="0" err="1"/>
              <a:t>à</a:t>
            </a:r>
            <a:r>
              <a:rPr lang="en-GB" sz="1800" dirty="0"/>
              <a:t> stocker</a:t>
            </a:r>
          </a:p>
          <a:p>
            <a:r>
              <a:rPr lang="en-GB" sz="1800" dirty="0"/>
              <a:t>Classification </a:t>
            </a:r>
          </a:p>
          <a:p>
            <a:r>
              <a:rPr lang="en-GB" sz="1800" dirty="0" err="1"/>
              <a:t>Typologie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E91F2-4366-52C9-5FA8-17DF8A27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prépareR</a:t>
            </a:r>
            <a:r>
              <a:rPr lang="en-GB" sz="3200" dirty="0"/>
              <a:t> le </a:t>
            </a:r>
            <a:r>
              <a:rPr lang="en-GB" sz="3200" dirty="0" err="1"/>
              <a:t>dictionnaire</a:t>
            </a:r>
            <a:r>
              <a:rPr lang="en-GB" sz="3200" dirty="0"/>
              <a:t> des </a:t>
            </a:r>
            <a:r>
              <a:rPr lang="en-GB" sz="3200" dirty="0" err="1"/>
              <a:t>données</a:t>
            </a:r>
            <a:r>
              <a:rPr lang="en-GB" sz="3200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2224B-15A9-A4D5-5107-8BA97C6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68FC-DA8E-36CF-2EF3-7B9ED580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DDA22A0-2D2C-253E-91BC-B9CCF9E8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3" y="1280159"/>
            <a:ext cx="6894247" cy="493700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24B7-E3A9-0794-8A1D-35B162A4D5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70" y="3037273"/>
            <a:ext cx="4010813" cy="3179895"/>
          </a:xfrm>
        </p:spPr>
        <p:txBody>
          <a:bodyPr>
            <a:normAutofit/>
          </a:bodyPr>
          <a:lstStyle/>
          <a:p>
            <a:r>
              <a:rPr lang="en-GB" sz="1800" dirty="0"/>
              <a:t>Formaliser UNE </a:t>
            </a:r>
            <a:r>
              <a:rPr lang="en-GB" sz="1800" dirty="0" err="1"/>
              <a:t>Modèle</a:t>
            </a:r>
            <a:r>
              <a:rPr lang="en-GB" sz="1800" dirty="0"/>
              <a:t> DE </a:t>
            </a:r>
            <a:r>
              <a:rPr lang="en-GB" sz="1800" dirty="0" err="1"/>
              <a:t>domaine</a:t>
            </a:r>
            <a:r>
              <a:rPr lang="en-GB" sz="1800" dirty="0"/>
              <a:t> avec Le </a:t>
            </a:r>
            <a:r>
              <a:rPr lang="en-GB" sz="1800" dirty="0" err="1"/>
              <a:t>langAGE</a:t>
            </a:r>
            <a:r>
              <a:rPr lang="en-GB" sz="1800" dirty="0"/>
              <a:t> </a:t>
            </a:r>
            <a:r>
              <a:rPr lang="en-GB" sz="1800" dirty="0" err="1"/>
              <a:t>UNIFIé</a:t>
            </a:r>
            <a:r>
              <a:rPr lang="en-GB" sz="1800" dirty="0"/>
              <a:t> De </a:t>
            </a:r>
            <a:r>
              <a:rPr lang="en-GB" sz="1800" dirty="0" err="1"/>
              <a:t>Modélisation</a:t>
            </a:r>
            <a:r>
              <a:rPr lang="en-GB" sz="1800" dirty="0"/>
              <a:t> </a:t>
            </a:r>
          </a:p>
          <a:p>
            <a:r>
              <a:rPr lang="en-GB" sz="1800" dirty="0"/>
              <a:t>les concepts </a:t>
            </a:r>
          </a:p>
          <a:p>
            <a:r>
              <a:rPr lang="en-GB" sz="1800" dirty="0" err="1"/>
              <a:t>CherchReprésenterer</a:t>
            </a:r>
            <a:r>
              <a:rPr lang="en-GB" sz="1800" dirty="0"/>
              <a:t> les associations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A2C77-B3EA-BC25-8556-503CD2493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Modèle</a:t>
            </a:r>
            <a:r>
              <a:rPr lang="en-GB" sz="3200" dirty="0"/>
              <a:t> </a:t>
            </a:r>
            <a:r>
              <a:rPr lang="en-GB" sz="3200" dirty="0" err="1"/>
              <a:t>conceptuEl</a:t>
            </a:r>
            <a:r>
              <a:rPr lang="en-GB" sz="3200" dirty="0"/>
              <a:t> des </a:t>
            </a:r>
            <a:r>
              <a:rPr lang="en-GB" sz="3200" dirty="0" err="1"/>
              <a:t>données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EF2CB-CA79-3331-0660-37F56DF3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A366A-8AEC-73D3-43C6-90F3CECF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1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E39431B-FC00-022C-F3BE-5D71FFA5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83" y="1219200"/>
            <a:ext cx="6894247" cy="4997969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24B7-E3A9-0794-8A1D-35B162A4D5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70" y="2656276"/>
            <a:ext cx="4010813" cy="3113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800" dirty="0"/>
          </a:p>
          <a:p>
            <a:r>
              <a:rPr lang="en-GB" sz="1900" dirty="0"/>
              <a:t>RESPECTER LES trois forms </a:t>
            </a:r>
            <a:r>
              <a:rPr lang="en-GB" sz="1900" dirty="0" err="1"/>
              <a:t>normales</a:t>
            </a:r>
            <a:r>
              <a:rPr lang="en-GB" sz="1900" dirty="0"/>
              <a:t> (3NF)</a:t>
            </a:r>
          </a:p>
          <a:p>
            <a:r>
              <a:rPr lang="en-GB" sz="1900" dirty="0"/>
              <a:t>Identifier les </a:t>
            </a:r>
            <a:r>
              <a:rPr lang="en-GB" sz="1900" dirty="0" err="1"/>
              <a:t>clés</a:t>
            </a:r>
            <a:r>
              <a:rPr lang="en-GB" sz="1900" dirty="0"/>
              <a:t> </a:t>
            </a:r>
            <a:r>
              <a:rPr lang="en-GB" sz="1900" dirty="0" err="1"/>
              <a:t>primaires</a:t>
            </a:r>
            <a:r>
              <a:rPr lang="en-GB" sz="1900" dirty="0"/>
              <a:t> </a:t>
            </a:r>
          </a:p>
          <a:p>
            <a:r>
              <a:rPr lang="en-GB" sz="1900" dirty="0" err="1"/>
              <a:t>Créer</a:t>
            </a:r>
            <a:r>
              <a:rPr lang="en-GB" sz="1900" dirty="0"/>
              <a:t> du lien entre les tables avec le </a:t>
            </a:r>
            <a:r>
              <a:rPr lang="en-GB" sz="1900" dirty="0" err="1"/>
              <a:t>clés</a:t>
            </a:r>
            <a:r>
              <a:rPr lang="en-GB" sz="1900" dirty="0"/>
              <a:t> </a:t>
            </a:r>
            <a:r>
              <a:rPr lang="en-GB" sz="1900" dirty="0" err="1"/>
              <a:t>étrangères</a:t>
            </a:r>
            <a:endParaRPr lang="en-GB" sz="1900" dirty="0"/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 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A2C77-B3EA-BC25-8556-503CD2493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Schéma</a:t>
            </a:r>
            <a:r>
              <a:rPr lang="en-GB" sz="3200" dirty="0"/>
              <a:t> </a:t>
            </a:r>
            <a:r>
              <a:rPr lang="en-GB" sz="3200" dirty="0" err="1"/>
              <a:t>relationnel</a:t>
            </a:r>
            <a:r>
              <a:rPr lang="en-GB" sz="3200" dirty="0"/>
              <a:t> </a:t>
            </a:r>
            <a:r>
              <a:rPr lang="en-GB" sz="3200" dirty="0" err="1"/>
              <a:t>normalisé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7FE48-D339-C775-03CD-D0EEC356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4832-6946-29D3-3113-DA373A68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2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3C4E-9A16-45CC-33B0-F233614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préparer</a:t>
            </a:r>
            <a:r>
              <a:rPr lang="en-GB" sz="3200" dirty="0"/>
              <a:t> la base de </a:t>
            </a:r>
            <a:r>
              <a:rPr lang="en-GB" sz="3200" dirty="0" err="1"/>
              <a:t>données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C85B-C6CA-9628-836E-7AB800B302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59936" y="1193576"/>
            <a:ext cx="7490990" cy="4612864"/>
          </a:xfrm>
        </p:spPr>
        <p:txBody>
          <a:bodyPr anchor="ctr">
            <a:normAutofit/>
          </a:bodyPr>
          <a:lstStyle/>
          <a:p>
            <a:pPr lvl="0"/>
            <a:r>
              <a:rPr lang="en-US" dirty="0" err="1"/>
              <a:t>Transférer</a:t>
            </a:r>
            <a:r>
              <a:rPr lang="en-US" dirty="0"/>
              <a:t> le </a:t>
            </a:r>
            <a:r>
              <a:rPr lang="en-US" dirty="0" err="1"/>
              <a:t>fichier</a:t>
            </a:r>
            <a:r>
              <a:rPr lang="en-US" dirty="0"/>
              <a:t> CSV </a:t>
            </a:r>
            <a:r>
              <a:rPr lang="en-US" dirty="0" err="1"/>
              <a:t>en</a:t>
            </a:r>
            <a:r>
              <a:rPr lang="en-US" dirty="0"/>
              <a:t> format EXCEL</a:t>
            </a:r>
          </a:p>
          <a:p>
            <a:pPr lvl="0"/>
            <a:r>
              <a:rPr lang="en-US" dirty="0" err="1"/>
              <a:t>Nettoyer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l’EXCEL</a:t>
            </a:r>
            <a:endParaRPr lang="en-US" dirty="0"/>
          </a:p>
          <a:p>
            <a:pPr lvl="0"/>
            <a:r>
              <a:rPr lang="en-US" dirty="0" err="1"/>
              <a:t>Enlever</a:t>
            </a:r>
            <a:r>
              <a:rPr lang="en-US" dirty="0"/>
              <a:t> les </a:t>
            </a:r>
            <a:r>
              <a:rPr lang="en-US" dirty="0" err="1"/>
              <a:t>doublons</a:t>
            </a:r>
            <a:r>
              <a:rPr lang="en-US" dirty="0"/>
              <a:t> et les vides</a:t>
            </a:r>
          </a:p>
          <a:p>
            <a:pPr lvl="0"/>
            <a:r>
              <a:rPr lang="en-US" dirty="0" err="1"/>
              <a:t>Créer</a:t>
            </a:r>
            <a:r>
              <a:rPr lang="en-US" dirty="0"/>
              <a:t> un </a:t>
            </a:r>
            <a:r>
              <a:rPr lang="en-US" dirty="0" err="1"/>
              <a:t>fichier</a:t>
            </a:r>
            <a:r>
              <a:rPr lang="en-US" dirty="0"/>
              <a:t> </a:t>
            </a:r>
            <a:r>
              <a:rPr lang="en-US" dirty="0" err="1"/>
              <a:t>individuel</a:t>
            </a:r>
            <a:r>
              <a:rPr lang="en-US" dirty="0"/>
              <a:t> pour les tables bien, commune et vente </a:t>
            </a:r>
          </a:p>
          <a:p>
            <a:pPr lvl="0"/>
            <a:r>
              <a:rPr lang="en-US" dirty="0"/>
              <a:t>Identifier les </a:t>
            </a:r>
            <a:r>
              <a:rPr lang="en-US" dirty="0" err="1"/>
              <a:t>clés</a:t>
            </a:r>
            <a:r>
              <a:rPr lang="en-US" dirty="0"/>
              <a:t> </a:t>
            </a:r>
            <a:r>
              <a:rPr lang="en-US" dirty="0" err="1"/>
              <a:t>primaires</a:t>
            </a:r>
            <a:r>
              <a:rPr lang="en-US" dirty="0"/>
              <a:t> et les </a:t>
            </a:r>
            <a:r>
              <a:rPr lang="en-US" dirty="0" err="1"/>
              <a:t>clés</a:t>
            </a:r>
            <a:r>
              <a:rPr lang="en-US" dirty="0"/>
              <a:t> </a:t>
            </a:r>
            <a:r>
              <a:rPr lang="en-GB" dirty="0" err="1"/>
              <a:t>étrangères</a:t>
            </a:r>
            <a:r>
              <a:rPr lang="en-US" dirty="0"/>
              <a:t> </a:t>
            </a:r>
          </a:p>
          <a:p>
            <a:pPr lvl="0"/>
            <a:r>
              <a:rPr lang="fr-FR" dirty="0"/>
              <a:t>Créer du lien entre les tables avec les clés étrangères</a:t>
            </a:r>
            <a:endParaRPr lang="en-US" dirty="0"/>
          </a:p>
          <a:p>
            <a:pPr lvl="0"/>
            <a:r>
              <a:rPr lang="en-GB" dirty="0" err="1"/>
              <a:t>Convertir</a:t>
            </a:r>
            <a:r>
              <a:rPr lang="en-GB" dirty="0"/>
              <a:t> les </a:t>
            </a:r>
            <a:r>
              <a:rPr lang="en-GB" dirty="0" err="1"/>
              <a:t>fichier</a:t>
            </a:r>
            <a:r>
              <a:rPr lang="en-GB" dirty="0"/>
              <a:t> EXCEL au CSV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D532B-6E2C-BA39-9B73-8EF079EB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8288-64E4-1732-3307-DCC32AC4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4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3C4E-9A16-45CC-33B0-F233614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implémentER</a:t>
            </a:r>
            <a:r>
              <a:rPr lang="en-GB" sz="3200" dirty="0"/>
              <a:t> la base de </a:t>
            </a:r>
            <a:r>
              <a:rPr lang="en-GB" sz="3200" dirty="0" err="1"/>
              <a:t>données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C85B-C6CA-9628-836E-7AB800B302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59936" y="1193576"/>
            <a:ext cx="7490990" cy="4612864"/>
          </a:xfrm>
        </p:spPr>
        <p:txBody>
          <a:bodyPr anchor="ctr">
            <a:normAutofit/>
          </a:bodyPr>
          <a:lstStyle/>
          <a:p>
            <a:r>
              <a:rPr lang="en-GB" dirty="0"/>
              <a:t>UTILISER L’ </a:t>
            </a:r>
            <a:r>
              <a:rPr lang="en-GB" dirty="0" err="1"/>
              <a:t>outil</a:t>
            </a:r>
            <a:r>
              <a:rPr lang="en-GB" dirty="0"/>
              <a:t> open source </a:t>
            </a:r>
            <a:r>
              <a:rPr lang="en-GB" dirty="0" err="1"/>
              <a:t>comme</a:t>
            </a:r>
            <a:r>
              <a:rPr lang="en-GB" dirty="0"/>
              <a:t> MySQL</a:t>
            </a:r>
          </a:p>
          <a:p>
            <a:r>
              <a:rPr lang="en-GB" dirty="0"/>
              <a:t>Conception de la base de </a:t>
            </a:r>
            <a:r>
              <a:rPr lang="en-GB" dirty="0" err="1"/>
              <a:t>données</a:t>
            </a:r>
            <a:endParaRPr lang="en-GB" dirty="0"/>
          </a:p>
          <a:p>
            <a:r>
              <a:rPr lang="en-GB" dirty="0"/>
              <a:t>IMPORTER LES </a:t>
            </a:r>
            <a:r>
              <a:rPr lang="en-GB" dirty="0" err="1"/>
              <a:t>DONNéeS</a:t>
            </a:r>
            <a:r>
              <a:rPr lang="en-GB" dirty="0"/>
              <a:t> EN CSV de </a:t>
            </a:r>
            <a:r>
              <a:rPr lang="en-GB" dirty="0" err="1"/>
              <a:t>chaque</a:t>
            </a:r>
            <a:r>
              <a:rPr lang="en-GB" dirty="0"/>
              <a:t> Table</a:t>
            </a:r>
          </a:p>
          <a:p>
            <a:r>
              <a:rPr lang="en-GB" dirty="0"/>
              <a:t>faire les </a:t>
            </a:r>
            <a:r>
              <a:rPr lang="en-GB" dirty="0" err="1"/>
              <a:t>requêtes</a:t>
            </a:r>
            <a:r>
              <a:rPr lang="en-GB" dirty="0"/>
              <a:t> pour </a:t>
            </a:r>
            <a:r>
              <a:rPr lang="en-GB" dirty="0" err="1"/>
              <a:t>extraire</a:t>
            </a:r>
            <a:r>
              <a:rPr lang="en-GB" dirty="0"/>
              <a:t> les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dont</a:t>
            </a:r>
            <a:r>
              <a:rPr lang="en-GB" dirty="0"/>
              <a:t> on a </a:t>
            </a:r>
            <a:r>
              <a:rPr lang="en-GB" dirty="0" err="1"/>
              <a:t>besoin</a:t>
            </a:r>
            <a:r>
              <a:rPr lang="en-GB" dirty="0"/>
              <a:t>. </a:t>
            </a:r>
            <a:endParaRPr lang="en-US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0148-039C-2CD7-A869-018BF77E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8FE0-FBF4-BD3E-C631-C0076EEB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0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3C4E-9A16-45CC-33B0-F233614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GB" sz="3200" dirty="0" err="1"/>
              <a:t>Présenter</a:t>
            </a:r>
            <a:r>
              <a:rPr lang="en-GB" sz="3200" dirty="0"/>
              <a:t> la base de </a:t>
            </a:r>
            <a:r>
              <a:rPr lang="en-GB" sz="3200" dirty="0" err="1"/>
              <a:t>données</a:t>
            </a:r>
            <a:r>
              <a:rPr lang="en-GB" sz="3200" dirty="0"/>
              <a:t> avec les </a:t>
            </a:r>
            <a:r>
              <a:rPr lang="en-GB" sz="3200" dirty="0" err="1"/>
              <a:t>données</a:t>
            </a:r>
            <a:r>
              <a:rPr lang="en-GB" sz="3200" dirty="0"/>
              <a:t> </a:t>
            </a:r>
            <a:r>
              <a:rPr lang="en-GB" sz="3200" dirty="0" err="1"/>
              <a:t>importées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C85B-C6CA-9628-836E-7AB800B302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59936" y="1193576"/>
            <a:ext cx="7490990" cy="4612864"/>
          </a:xfrm>
        </p:spPr>
        <p:txBody>
          <a:bodyPr anchor="ctr">
            <a:normAutofit/>
          </a:bodyPr>
          <a:lstStyle/>
          <a:p>
            <a:r>
              <a:rPr lang="en-GB" dirty="0" err="1"/>
              <a:t>directement</a:t>
            </a:r>
            <a:r>
              <a:rPr lang="en-GB" dirty="0"/>
              <a:t> dans </a:t>
            </a:r>
            <a:r>
              <a:rPr lang="en-GB" dirty="0" err="1"/>
              <a:t>l'outil</a:t>
            </a:r>
            <a:r>
              <a:rPr lang="en-GB" dirty="0"/>
              <a:t> SGBD </a:t>
            </a:r>
            <a:r>
              <a:rPr lang="en-GB" b="1" dirty="0" err="1"/>
              <a:t>en</a:t>
            </a:r>
            <a:r>
              <a:rPr lang="en-GB" b="1" dirty="0"/>
              <a:t> live </a:t>
            </a:r>
            <a:r>
              <a:rPr lang="en-GB" dirty="0"/>
              <a:t>(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réalisant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démonstration</a:t>
            </a:r>
            <a:r>
              <a:rPr lang="en-GB" dirty="0"/>
              <a:t>, sans </a:t>
            </a:r>
            <a:r>
              <a:rPr lang="en-GB" dirty="0" err="1"/>
              <a:t>vous</a:t>
            </a:r>
            <a:r>
              <a:rPr lang="en-GB" dirty="0"/>
              <a:t> </a:t>
            </a:r>
            <a:r>
              <a:rPr lang="en-GB" dirty="0" err="1"/>
              <a:t>appuyer</a:t>
            </a:r>
            <a:r>
              <a:rPr lang="en-GB" dirty="0"/>
              <a:t> sur des captures </a:t>
            </a:r>
            <a:r>
              <a:rPr lang="en-GB" dirty="0" err="1"/>
              <a:t>d’écran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7CE0D-A57F-BFD9-3AE0-047923E4FD8C}"/>
              </a:ext>
            </a:extLst>
          </p:cNvPr>
          <p:cNvSpPr txBox="1"/>
          <p:nvPr/>
        </p:nvSpPr>
        <p:spPr>
          <a:xfrm>
            <a:off x="4932608" y="2086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C7B66-ED0F-8134-2006-AEF2EFF1DABA}"/>
              </a:ext>
            </a:extLst>
          </p:cNvPr>
          <p:cNvSpPr txBox="1"/>
          <p:nvPr/>
        </p:nvSpPr>
        <p:spPr>
          <a:xfrm>
            <a:off x="4713668" y="2163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09A4-1D74-1E58-8061-C5099635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AF7F32-A3C9-7006-0115-06E44731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A8C826-CF8F-94FD-7158-76628CB1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83" y="1402811"/>
            <a:ext cx="6894247" cy="4643659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7BB6-68A0-671B-5164-2DF4C199A2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156" y="2855525"/>
            <a:ext cx="3992450" cy="3392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1. </a:t>
            </a:r>
            <a:r>
              <a:rPr lang="en-GB" sz="1800" dirty="0" err="1"/>
              <a:t>Nombre</a:t>
            </a:r>
            <a:r>
              <a:rPr lang="en-GB" sz="1800" dirty="0"/>
              <a:t> total d’ appartements </a:t>
            </a:r>
            <a:r>
              <a:rPr lang="en-GB" sz="1800" dirty="0" err="1"/>
              <a:t>vendus</a:t>
            </a:r>
            <a:r>
              <a:rPr lang="en-GB" sz="1800" dirty="0"/>
              <a:t> au premier </a:t>
            </a:r>
            <a:r>
              <a:rPr lang="en-GB" sz="1800" dirty="0" err="1"/>
              <a:t>semestre</a:t>
            </a:r>
            <a:r>
              <a:rPr lang="en-GB" sz="1800" dirty="0"/>
              <a:t> 2020</a:t>
            </a: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C7CE-2865-21B3-884E-4401BA2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err="1"/>
              <a:t>extraire</a:t>
            </a:r>
            <a:r>
              <a:rPr lang="en-GB" sz="2800" dirty="0"/>
              <a:t> les </a:t>
            </a:r>
            <a:r>
              <a:rPr lang="en-GB" sz="2800" dirty="0" err="1"/>
              <a:t>données</a:t>
            </a:r>
            <a:r>
              <a:rPr lang="en-GB" sz="2800" dirty="0"/>
              <a:t> </a:t>
            </a:r>
            <a:r>
              <a:rPr lang="en-GB" sz="2800" dirty="0" err="1"/>
              <a:t>demandéEs</a:t>
            </a:r>
            <a:r>
              <a:rPr lang="en-GB" sz="2800" dirty="0"/>
              <a:t> via des </a:t>
            </a:r>
            <a:r>
              <a:rPr lang="en-GB" sz="2800" dirty="0" err="1"/>
              <a:t>requêtes</a:t>
            </a:r>
            <a:r>
              <a:rPr lang="en-GB" sz="2800" dirty="0"/>
              <a:t> SQL sur les </a:t>
            </a:r>
            <a:r>
              <a:rPr lang="en-GB" sz="2800" dirty="0" err="1"/>
              <a:t>données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0F82-BC32-1121-4A8F-B0D81976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FE2A3-9CBB-E21B-D8D7-1BA1C01B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4: Créez et utilisez une base de données immobilière avec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7136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1686</TotalTime>
  <Words>803</Words>
  <Application>Microsoft Macintosh PowerPoint</Application>
  <PresentationFormat>Widescreen</PresentationFormat>
  <Paragraphs>111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Droplet</vt:lpstr>
      <vt:lpstr>Créez et utilisez une base de données immobilière avec SQL </vt:lpstr>
      <vt:lpstr>Les ObjectiFs de la présentation</vt:lpstr>
      <vt:lpstr>prépareR le dictionnaire des données </vt:lpstr>
      <vt:lpstr>Modèle conceptuEl des données</vt:lpstr>
      <vt:lpstr>Schéma relationnel normalisé</vt:lpstr>
      <vt:lpstr>préparer la base de données </vt:lpstr>
      <vt:lpstr>implémentER la base de données</vt:lpstr>
      <vt:lpstr>Présenter la base de données avec les données importées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extraire les données demandéEs via des requêtes SQL sur les données</vt:lpstr>
      <vt:lpstr>Merci!!! 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Créez et utilisez une base de données immobilière avec SQL </dc:title>
  <dc:creator>Chika Mchikky</dc:creator>
  <cp:lastModifiedBy>Chika Mchikky</cp:lastModifiedBy>
  <cp:revision>13</cp:revision>
  <dcterms:created xsi:type="dcterms:W3CDTF">2022-08-16T04:07:06Z</dcterms:created>
  <dcterms:modified xsi:type="dcterms:W3CDTF">2023-04-28T08:19:13Z</dcterms:modified>
</cp:coreProperties>
</file>